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34" r:id="rId4"/>
  </p:sldMasterIdLst>
  <p:notesMasterIdLst>
    <p:notesMasterId r:id="rId24"/>
  </p:notesMasterIdLst>
  <p:handoutMasterIdLst>
    <p:handoutMasterId r:id="rId25"/>
  </p:handoutMasterIdLst>
  <p:sldIdLst>
    <p:sldId id="266" r:id="rId5"/>
    <p:sldId id="291" r:id="rId6"/>
    <p:sldId id="277" r:id="rId7"/>
    <p:sldId id="292" r:id="rId8"/>
    <p:sldId id="284" r:id="rId9"/>
    <p:sldId id="283" r:id="rId10"/>
    <p:sldId id="293" r:id="rId11"/>
    <p:sldId id="294" r:id="rId12"/>
    <p:sldId id="295" r:id="rId13"/>
    <p:sldId id="296" r:id="rId14"/>
    <p:sldId id="297" r:id="rId15"/>
    <p:sldId id="299" r:id="rId16"/>
    <p:sldId id="267" r:id="rId17"/>
    <p:sldId id="290" r:id="rId18"/>
    <p:sldId id="285" r:id="rId19"/>
    <p:sldId id="286" r:id="rId20"/>
    <p:sldId id="287" r:id="rId21"/>
    <p:sldId id="288" r:id="rId22"/>
    <p:sldId id="289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844" autoAdjust="0"/>
    <p:restoredTop sz="94660"/>
  </p:normalViewPr>
  <p:slideViewPr>
    <p:cSldViewPr snapToGrid="0">
      <p:cViewPr varScale="1">
        <p:scale>
          <a:sx n="78" d="100"/>
          <a:sy n="78" d="100"/>
        </p:scale>
        <p:origin x="1253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9" d="100"/>
          <a:sy n="89" d="100"/>
        </p:scale>
        <p:origin x="378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88148F02-35C7-49E6-993F-E82908D7AF75}" type="datetime1">
              <a:rPr lang="es-ES" smtClean="0"/>
              <a:t>17/12/2022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4C531EA-3B14-40B9-94EF-FFD37E10845B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5319077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70AAB062-198E-4F51-A2F6-E1757EE113E0}" type="datetime1">
              <a:rPr lang="es-ES" noProof="0" smtClean="0"/>
              <a:t>17/12/2022</a:t>
            </a:fld>
            <a:endParaRPr lang="es-ES" noProof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" noProof="0"/>
          </a:p>
        </p:txBody>
      </p:sp>
      <p:sp>
        <p:nvSpPr>
          <p:cNvPr id="5" name="Marcador de posición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3733D7A2-C585-48BF-BF8C-C21FDC051F77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37266203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noProof="1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733D7A2-C585-48BF-BF8C-C21FDC051F77}" type="slidenum">
              <a:rPr lang="es-ES" noProof="1" dirty="0" smtClean="0"/>
              <a:t>1</a:t>
            </a:fld>
            <a:endParaRPr lang="es-ES" noProof="1"/>
          </a:p>
        </p:txBody>
      </p:sp>
    </p:spTree>
    <p:extLst>
      <p:ext uri="{BB962C8B-B14F-4D97-AF65-F5344CB8AC3E}">
        <p14:creationId xmlns:p14="http://schemas.microsoft.com/office/powerpoint/2010/main" val="40133325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noProof="1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733D7A2-C585-48BF-BF8C-C21FDC051F77}" type="slidenum">
              <a:rPr lang="es-ES" noProof="1" dirty="0" smtClean="0"/>
              <a:t>3</a:t>
            </a:fld>
            <a:endParaRPr lang="es-ES" noProof="1"/>
          </a:p>
        </p:txBody>
      </p:sp>
    </p:spTree>
    <p:extLst>
      <p:ext uri="{BB962C8B-B14F-4D97-AF65-F5344CB8AC3E}">
        <p14:creationId xmlns:p14="http://schemas.microsoft.com/office/powerpoint/2010/main" val="2487018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noProof="1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733D7A2-C585-48BF-BF8C-C21FDC051F77}" type="slidenum">
              <a:rPr lang="es-ES" noProof="1" dirty="0" smtClean="0"/>
              <a:t>4</a:t>
            </a:fld>
            <a:endParaRPr lang="es-ES" noProof="1"/>
          </a:p>
        </p:txBody>
      </p:sp>
    </p:spTree>
    <p:extLst>
      <p:ext uri="{BB962C8B-B14F-4D97-AF65-F5344CB8AC3E}">
        <p14:creationId xmlns:p14="http://schemas.microsoft.com/office/powerpoint/2010/main" val="3691455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noProof="1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733D7A2-C585-48BF-BF8C-C21FDC051F77}" type="slidenum">
              <a:rPr lang="es-ES" noProof="1" dirty="0" smtClean="0"/>
              <a:t>13</a:t>
            </a:fld>
            <a:endParaRPr lang="es-ES" noProof="1"/>
          </a:p>
        </p:txBody>
      </p:sp>
    </p:spTree>
    <p:extLst>
      <p:ext uri="{BB962C8B-B14F-4D97-AF65-F5344CB8AC3E}">
        <p14:creationId xmlns:p14="http://schemas.microsoft.com/office/powerpoint/2010/main" val="32379991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 rtl="0"/>
            <a:fld id="{498F6463-E3E5-495A-9247-FB13D216B2BB}" type="datetime1">
              <a:rPr lang="es-ES" noProof="1" smtClean="0"/>
              <a:t>17/12/2022</a:t>
            </a:fld>
            <a:endParaRPr lang="es-ES" noProof="1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pPr rtl="0"/>
            <a:endParaRPr lang="es-ES" noProof="1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es-ES" noProof="1" smtClean="0"/>
              <a:pPr rtl="0"/>
              <a:t>‹Nº›</a:t>
            </a:fld>
            <a:endParaRPr lang="es-ES" noProof="1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40025318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C89C1930-778F-4458-8924-EEC59DD2356C}" type="datetime1">
              <a:rPr lang="es-ES" noProof="0" smtClean="0"/>
              <a:t>17/12/2022</a:t>
            </a:fld>
            <a:endParaRPr lang="es-E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s-ES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9E57DC2-970A-4B3E-BB1C-7A09969E49DF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3026915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36C51A39-469D-45D6-9466-8F867D5AA5F3}" type="datetime1">
              <a:rPr lang="es-ES" noProof="0" smtClean="0"/>
              <a:t>17/12/2022</a:t>
            </a:fld>
            <a:endParaRPr lang="es-E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s-ES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9E57DC2-970A-4B3E-BB1C-7A09969E49DF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3909193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32753D48-8572-4784-98D4-3FA29A2341E7}" type="datetime1">
              <a:rPr lang="es-ES" noProof="1" smtClean="0"/>
              <a:t>17/12/2022</a:t>
            </a:fld>
            <a:endParaRPr lang="es-ES" noProof="1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s-ES" noProof="1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9E57DC2-970A-4B3E-BB1C-7A09969E49DF}" type="slidenum">
              <a:rPr lang="es-ES" noProof="1" smtClean="0"/>
              <a:pPr rtl="0"/>
              <a:t>‹Nº›</a:t>
            </a:fld>
            <a:endParaRPr lang="es-ES" noProof="1"/>
          </a:p>
        </p:txBody>
      </p:sp>
    </p:spTree>
    <p:extLst>
      <p:ext uri="{BB962C8B-B14F-4D97-AF65-F5344CB8AC3E}">
        <p14:creationId xmlns:p14="http://schemas.microsoft.com/office/powerpoint/2010/main" val="4289126888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333F794C-6882-41AC-82BF-60BB9E6F3BCD}" type="datetime1">
              <a:rPr lang="es-ES" noProof="0" smtClean="0"/>
              <a:t>17/12/2022</a:t>
            </a:fld>
            <a:endParaRPr lang="es-E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es-ES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1917688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D4585378-E0B5-4F68-82D2-43529871C830}" type="datetime1">
              <a:rPr lang="es-ES" noProof="0" smtClean="0"/>
              <a:t>17/12/2022</a:t>
            </a:fld>
            <a:endParaRPr lang="es-E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s-ES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9E57DC2-970A-4B3E-BB1C-7A09969E49DF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6450993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2EBEEF58-48C9-467B-A631-1E436BEDAB11}" type="datetime1">
              <a:rPr lang="es-ES" noProof="0" smtClean="0"/>
              <a:t>17/12/2022</a:t>
            </a:fld>
            <a:endParaRPr lang="es-ES" noProof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s-ES" noProof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9E57DC2-970A-4B3E-BB1C-7A09969E49DF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9604822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1060F666-88B8-4DF3-9956-D08FAF884D2A}" type="datetime1">
              <a:rPr lang="es-ES" noProof="0" smtClean="0"/>
              <a:t>17/12/2022</a:t>
            </a:fld>
            <a:endParaRPr lang="es-ES" noProof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s-ES" noProof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9E57DC2-970A-4B3E-BB1C-7A09969E49DF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4420114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EC1315F2-01CA-4762-8977-05CA9889EEFD}" type="datetime1">
              <a:rPr lang="es-ES" noProof="0" smtClean="0"/>
              <a:t>17/12/2022</a:t>
            </a:fld>
            <a:endParaRPr lang="es-ES" noProof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s-ES" noProof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9E57DC2-970A-4B3E-BB1C-7A09969E49DF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0317732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68C31800-ABDF-4500-B590-0F98C33628D8}" type="datetime1">
              <a:rPr lang="es-ES" noProof="0" smtClean="0"/>
              <a:t>17/12/2022</a:t>
            </a:fld>
            <a:endParaRPr lang="es-E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es-ES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8094965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32753D48-8572-4784-98D4-3FA29A2341E7}" type="datetime1">
              <a:rPr lang="es-ES" noProof="1" smtClean="0"/>
              <a:t>17/12/2022</a:t>
            </a:fld>
            <a:endParaRPr lang="es-ES" noProof="1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es-ES" noProof="1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es-ES" noProof="1" smtClean="0"/>
              <a:pPr rtl="0"/>
              <a:t>‹Nº›</a:t>
            </a:fld>
            <a:endParaRPr lang="es-ES" noProof="1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410850891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pPr rtl="0"/>
            <a:fld id="{32753D48-8572-4784-98D4-3FA29A2341E7}" type="datetime1">
              <a:rPr lang="es-ES" noProof="1" smtClean="0"/>
              <a:t>17/12/2022</a:t>
            </a:fld>
            <a:endParaRPr lang="es-ES" noProof="1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pPr rtl="0"/>
            <a:endParaRPr lang="es-ES" noProof="1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pPr rtl="0"/>
            <a:fld id="{69E57DC2-970A-4B3E-BB1C-7A09969E49DF}" type="slidenum">
              <a:rPr lang="es-ES" noProof="1" smtClean="0"/>
              <a:pPr rtl="0"/>
              <a:t>‹Nº›</a:t>
            </a:fld>
            <a:endParaRPr lang="es-ES" noProof="1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9940536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5" r:id="rId1"/>
    <p:sldLayoutId id="2147483836" r:id="rId2"/>
    <p:sldLayoutId id="2147483837" r:id="rId3"/>
    <p:sldLayoutId id="2147483838" r:id="rId4"/>
    <p:sldLayoutId id="2147483839" r:id="rId5"/>
    <p:sldLayoutId id="2147483840" r:id="rId6"/>
    <p:sldLayoutId id="2147483841" r:id="rId7"/>
    <p:sldLayoutId id="2147483842" r:id="rId8"/>
    <p:sldLayoutId id="2147483843" r:id="rId9"/>
    <p:sldLayoutId id="2147483844" r:id="rId10"/>
    <p:sldLayoutId id="2147483845" r:id="rId11"/>
  </p:sldLayoutIdLst>
  <p:hf sldNum="0" hdr="0" ft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marjime.pages.gitlab.inf.uva.es/dashboard-covid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56C94072-1B34-48FB-9A9C-5A9A0FFC8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Imagen 22" descr="Primer plano muy cercano de un gráfico de líneas">
            <a:extLst>
              <a:ext uri="{FF2B5EF4-FFF2-40B4-BE49-F238E27FC236}">
                <a16:creationId xmlns:a16="http://schemas.microsoft.com/office/drawing/2014/main" id="{B38A25AE-7B44-4EC1-BC0C-CF0FFF0367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1D5941F3-0256-4E90-BBBC-5A6EDEB8E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8004" y="4166755"/>
            <a:ext cx="5607908" cy="2040066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9347C47-EF1D-4B02-906B-219155AD8D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98010" y="4333009"/>
            <a:ext cx="5268177" cy="1086237"/>
          </a:xfrm>
        </p:spPr>
        <p:txBody>
          <a:bodyPr rtlCol="0">
            <a:normAutofit/>
          </a:bodyPr>
          <a:lstStyle/>
          <a:p>
            <a:pPr algn="l"/>
            <a:r>
              <a:rPr lang="es-ES" sz="3300" noProof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CREACIÓN DE UN CUADRO DE MANDO CON POWER BI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6A0527F-C5FD-4E9B-9F21-5D1FBA3131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98010" y="5419246"/>
            <a:ext cx="5268177" cy="531866"/>
          </a:xfrm>
        </p:spPr>
        <p:txBody>
          <a:bodyPr rtlCol="0">
            <a:normAutofit/>
          </a:bodyPr>
          <a:lstStyle/>
          <a:p>
            <a:pPr algn="l" rtl="0">
              <a:spcAft>
                <a:spcPts val="600"/>
              </a:spcAft>
            </a:pPr>
            <a:r>
              <a:rPr lang="es-ES" sz="1800" noProof="1">
                <a:solidFill>
                  <a:srgbClr val="FFFFFF"/>
                </a:solidFill>
              </a:rPr>
              <a:t>Marta Jiménez Pacheco</a:t>
            </a:r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A5019358-4900-4555-99FF-EF6AE90B8E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5670146" y="3710250"/>
            <a:ext cx="2131466" cy="1830903"/>
          </a:xfrm>
          <a:custGeom>
            <a:avLst/>
            <a:gdLst>
              <a:gd name="connsiteX0" fmla="*/ 2308583 w 2308583"/>
              <a:gd name="connsiteY0" fmla="*/ 1983044 h 1983044"/>
              <a:gd name="connsiteX1" fmla="*/ 462 w 2308583"/>
              <a:gd name="connsiteY1" fmla="*/ 1983044 h 1983044"/>
              <a:gd name="connsiteX2" fmla="*/ 0 w 2308583"/>
              <a:gd name="connsiteY2" fmla="*/ 1711185 h 1983044"/>
              <a:gd name="connsiteX3" fmla="*/ 2022607 w 2308583"/>
              <a:gd name="connsiteY3" fmla="*/ 1712117 h 1983044"/>
              <a:gd name="connsiteX4" fmla="*/ 2022607 w 2308583"/>
              <a:gd name="connsiteY4" fmla="*/ 0 h 1983044"/>
              <a:gd name="connsiteX5" fmla="*/ 2308583 w 2308583"/>
              <a:gd name="connsiteY5" fmla="*/ 0 h 1983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08583" h="1983044">
                <a:moveTo>
                  <a:pt x="2308583" y="1983044"/>
                </a:moveTo>
                <a:lnTo>
                  <a:pt x="462" y="1983044"/>
                </a:lnTo>
                <a:cubicBezTo>
                  <a:pt x="-462" y="1889214"/>
                  <a:pt x="923" y="1805015"/>
                  <a:pt x="0" y="1711185"/>
                </a:cubicBezTo>
                <a:lnTo>
                  <a:pt x="2022607" y="1712117"/>
                </a:lnTo>
                <a:lnTo>
                  <a:pt x="2022607" y="0"/>
                </a:lnTo>
                <a:lnTo>
                  <a:pt x="2308583" y="0"/>
                </a:lnTo>
                <a:close/>
              </a:path>
            </a:pathLst>
          </a:custGeom>
          <a:solidFill>
            <a:srgbClr val="FFFFFF">
              <a:alpha val="70000"/>
            </a:srgbClr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745576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B1C4CD-9CCA-846E-1FCD-6CDA24CEF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18535"/>
          </a:xfrm>
        </p:spPr>
        <p:txBody>
          <a:bodyPr/>
          <a:lstStyle/>
          <a:p>
            <a:r>
              <a:rPr lang="es-ES" dirty="0"/>
              <a:t>Barra superior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51E0CEC-ED17-AA41-A92D-09C74A9B1F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504336"/>
            <a:ext cx="9601200" cy="4306530"/>
          </a:xfrm>
        </p:spPr>
        <p:txBody>
          <a:bodyPr/>
          <a:lstStyle/>
          <a:p>
            <a:r>
              <a:rPr lang="es-ES" dirty="0"/>
              <a:t>Buscar iconos con fondo transparente (formato png)</a:t>
            </a:r>
          </a:p>
          <a:p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  <a:p>
            <a:r>
              <a:rPr lang="es-ES" dirty="0"/>
              <a:t>Agregar acciones para la navegación</a:t>
            </a:r>
          </a:p>
        </p:txBody>
      </p:sp>
      <p:pic>
        <p:nvPicPr>
          <p:cNvPr id="15" name="Imagen 14" descr="Imagen que contiene transporte, rueda&#10;&#10;Descripción generada automáticamente">
            <a:extLst>
              <a:ext uri="{FF2B5EF4-FFF2-40B4-BE49-F238E27FC236}">
                <a16:creationId xmlns:a16="http://schemas.microsoft.com/office/drawing/2014/main" id="{FCF4E047-4102-8680-F677-DAF2CE4794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5857" y="2027031"/>
            <a:ext cx="725833" cy="735287"/>
          </a:xfrm>
          <a:prstGeom prst="rect">
            <a:avLst/>
          </a:prstGeom>
        </p:spPr>
      </p:pic>
      <p:pic>
        <p:nvPicPr>
          <p:cNvPr id="17" name="Imagen 16" descr="Icono&#10;&#10;Descripción generada automáticamente">
            <a:extLst>
              <a:ext uri="{FF2B5EF4-FFF2-40B4-BE49-F238E27FC236}">
                <a16:creationId xmlns:a16="http://schemas.microsoft.com/office/drawing/2014/main" id="{0CC1FB29-67E8-38FC-07A7-30F1261E6F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7463" y="2005261"/>
            <a:ext cx="725833" cy="686492"/>
          </a:xfrm>
          <a:prstGeom prst="rect">
            <a:avLst/>
          </a:prstGeom>
        </p:spPr>
      </p:pic>
      <p:pic>
        <p:nvPicPr>
          <p:cNvPr id="19" name="Imagen 18" descr="Icono&#10;&#10;Descripción generada automáticamente">
            <a:extLst>
              <a:ext uri="{FF2B5EF4-FFF2-40B4-BE49-F238E27FC236}">
                <a16:creationId xmlns:a16="http://schemas.microsoft.com/office/drawing/2014/main" id="{D1F32AFD-6DB8-8D8E-7474-3DA78DF00C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6815" y="1956646"/>
            <a:ext cx="901476" cy="805672"/>
          </a:xfrm>
          <a:prstGeom prst="rect">
            <a:avLst/>
          </a:prstGeom>
        </p:spPr>
      </p:pic>
      <p:pic>
        <p:nvPicPr>
          <p:cNvPr id="21" name="Imagen 20" descr="Dibujo en blanco y negro&#10;&#10;Descripción generada automáticamente con confianza media">
            <a:extLst>
              <a:ext uri="{FF2B5EF4-FFF2-40B4-BE49-F238E27FC236}">
                <a16:creationId xmlns:a16="http://schemas.microsoft.com/office/drawing/2014/main" id="{5DA91A10-05FB-9DCD-D96B-844A469D4E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01810" y="2005261"/>
            <a:ext cx="811822" cy="805672"/>
          </a:xfrm>
          <a:prstGeom prst="rect">
            <a:avLst/>
          </a:prstGeom>
        </p:spPr>
      </p:pic>
      <p:pic>
        <p:nvPicPr>
          <p:cNvPr id="23" name="Imagen 22" descr="Texto&#10;&#10;Descripción generada automáticamente">
            <a:extLst>
              <a:ext uri="{FF2B5EF4-FFF2-40B4-BE49-F238E27FC236}">
                <a16:creationId xmlns:a16="http://schemas.microsoft.com/office/drawing/2014/main" id="{361E797F-DE76-B251-5621-908C397691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78511" y="1883204"/>
            <a:ext cx="659018" cy="927729"/>
          </a:xfrm>
          <a:prstGeom prst="rect">
            <a:avLst/>
          </a:prstGeom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98510E7E-D120-752E-3243-3F2C994048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83752" y="1257237"/>
            <a:ext cx="1348857" cy="3010161"/>
          </a:xfrm>
          <a:prstGeom prst="rect">
            <a:avLst/>
          </a:prstGeom>
        </p:spPr>
      </p:pic>
      <p:pic>
        <p:nvPicPr>
          <p:cNvPr id="27" name="Imagen 26">
            <a:extLst>
              <a:ext uri="{FF2B5EF4-FFF2-40B4-BE49-F238E27FC236}">
                <a16:creationId xmlns:a16="http://schemas.microsoft.com/office/drawing/2014/main" id="{655A134D-5BA8-86E3-6224-F6935B3C2B0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1019" y="4995541"/>
            <a:ext cx="10935648" cy="609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4564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8218C5-3041-F6BB-F938-34E1858EC6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Crear gráficos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B353068-B9B4-10D2-3CEA-B36C66F4E3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447800"/>
            <a:ext cx="9601200" cy="4419600"/>
          </a:xfrm>
        </p:spPr>
        <p:txBody>
          <a:bodyPr/>
          <a:lstStyle/>
          <a:p>
            <a:r>
              <a:rPr lang="es-ES" dirty="0"/>
              <a:t>Añadir datos</a:t>
            </a:r>
          </a:p>
          <a:p>
            <a:r>
              <a:rPr lang="es-ES" dirty="0"/>
              <a:t>Dar formato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147FE07-B63A-B671-FD71-E25DE31EFD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599" y="2527983"/>
            <a:ext cx="5042727" cy="3021426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03D30602-BF2A-F64E-B310-CD3AB1D887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4298" y="2527983"/>
            <a:ext cx="3867501" cy="3036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6837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001455-5E33-2652-9C38-AA69CCD4CA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Segmentación de datos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97187FE-C651-219B-E8DE-12360FC741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Seleccionar datos</a:t>
            </a:r>
          </a:p>
          <a:p>
            <a:r>
              <a:rPr lang="es-ES" dirty="0"/>
              <a:t>Dar formato</a:t>
            </a:r>
          </a:p>
          <a:p>
            <a:r>
              <a:rPr lang="es-ES" dirty="0"/>
              <a:t>Sincronizar entre las diferentes páginas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018CEBD-AC27-180A-1EE9-3501FEF334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4200" y="3780506"/>
            <a:ext cx="3886200" cy="1149997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582EADA0-CFAC-F115-75CA-AEED3594FF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7916" y="3854814"/>
            <a:ext cx="3953884" cy="1075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8602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97E326-D1F4-4032-960C-883280F8F72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>
            <a:normAutofit/>
          </a:bodyPr>
          <a:lstStyle/>
          <a:p>
            <a:r>
              <a:rPr lang="es-ES" noProof="1"/>
              <a:t>Resultado del </a:t>
            </a:r>
            <a:r>
              <a:rPr lang="es-ES" noProof="1">
                <a:latin typeface="Calibri" panose="020F0502020204030204" pitchFamily="34" charset="0"/>
                <a:cs typeface="Calibri" panose="020F0502020204030204" pitchFamily="34" charset="0"/>
              </a:rPr>
              <a:t>dashboard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68F9331-CC6F-A276-4625-017685605D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/>
          <a:lstStyle/>
          <a:p>
            <a:r>
              <a:rPr lang="es-ES" dirty="0">
                <a:hlinkClick r:id="rId3"/>
              </a:rPr>
              <a:t>https://marjime.pages.gitlab.inf.uva.es/dashboard-covid/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118285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A6EC888-B85F-410F-B430-06583E94B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485DA84-CB73-4E5E-9864-2460CE2805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D49185E-361A-421B-8F2D-11C7FFC686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4B85BAA-C37F-44B4-B427-B4F10EBB41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26240" y="-4668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DC4EE06-D7B4-4FAC-A561-38A1C38023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94325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018D83B-903C-4782-B1BB-A45164A71F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26240" y="6494325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785589A-A5AC-409A-B2A2-24D871B4C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0867" y="158782"/>
            <a:ext cx="11870265" cy="65378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C89BDE54-B6B3-1CEB-4272-7C1581CCA9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53983AAF-C694-8C11-3A7A-28F29222FC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210" y="445511"/>
            <a:ext cx="10615580" cy="5966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1931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485DA84-CB73-4E5E-9864-2460CE2805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D49185E-361A-421B-8F2D-11C7FFC686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4B85BAA-C37F-44B4-B427-B4F10EBB41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26240" y="-4668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DC4EE06-D7B4-4FAC-A561-38A1C38023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94325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018D83B-903C-4782-B1BB-A45164A71F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26240" y="6494325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785589A-A5AC-409A-B2A2-24D871B4C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0867" y="158782"/>
            <a:ext cx="11870265" cy="65378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B6B1133F-A069-62D1-D425-788B20CDD9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399" y="460850"/>
            <a:ext cx="10475200" cy="5892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7584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485DA84-CB73-4E5E-9864-2460CE2805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D49185E-361A-421B-8F2D-11C7FFC686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4B85BAA-C37F-44B4-B427-B4F10EBB41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26240" y="-4668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DC4EE06-D7B4-4FAC-A561-38A1C38023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94325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018D83B-903C-4782-B1BB-A45164A71F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26240" y="6494325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785589A-A5AC-409A-B2A2-24D871B4C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0867" y="158782"/>
            <a:ext cx="11870265" cy="65378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E4E88611-590A-4258-B880-95F934CA9B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399" y="480515"/>
            <a:ext cx="10475200" cy="5892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9561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485DA84-CB73-4E5E-9864-2460CE2805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D49185E-361A-421B-8F2D-11C7FFC686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4B85BAA-C37F-44B4-B427-B4F10EBB41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26240" y="-4668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DC4EE06-D7B4-4FAC-A561-38A1C38023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94325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018D83B-903C-4782-B1BB-A45164A71F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26240" y="6494325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785589A-A5AC-409A-B2A2-24D871B4C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0867" y="158782"/>
            <a:ext cx="11870265" cy="65378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22B26C4-6874-FC26-A126-AA8A28ED88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020" y="445511"/>
            <a:ext cx="10607959" cy="5966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3430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485DA84-CB73-4E5E-9864-2460CE2805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D49185E-361A-421B-8F2D-11C7FFC686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4B85BAA-C37F-44B4-B427-B4F10EBB41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26240" y="-4668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DC4EE06-D7B4-4FAC-A561-38A1C38023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94325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018D83B-903C-4782-B1BB-A45164A71F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26240" y="6494325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785589A-A5AC-409A-B2A2-24D871B4C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0867" y="158782"/>
            <a:ext cx="11870265" cy="65378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034BAF77-218A-96AE-C8B8-FA8E254D47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399" y="480515"/>
            <a:ext cx="10475200" cy="5892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8676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485DA84-CB73-4E5E-9864-2460CE2805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D49185E-361A-421B-8F2D-11C7FFC686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4B85BAA-C37F-44B4-B427-B4F10EBB41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26240" y="-4668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DC4EE06-D7B4-4FAC-A561-38A1C38023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94325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018D83B-903C-4782-B1BB-A45164A71F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26240" y="6494325"/>
            <a:ext cx="365760" cy="365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785589A-A5AC-409A-B2A2-24D871B4C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0867" y="158782"/>
            <a:ext cx="11870265" cy="65378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3E902542-12E6-10EC-052D-67B29A30BD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016" y="480515"/>
            <a:ext cx="10521966" cy="5892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0961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lustración de cubo negro y rojo en 3D">
            <a:extLst>
              <a:ext uri="{FF2B5EF4-FFF2-40B4-BE49-F238E27FC236}">
                <a16:creationId xmlns:a16="http://schemas.microsoft.com/office/drawing/2014/main" id="{B316FE13-8024-1A6D-E605-A094E3D7FE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232"/>
          <a:stretch/>
        </p:blipFill>
        <p:spPr>
          <a:xfrm>
            <a:off x="20" y="10"/>
            <a:ext cx="12191980" cy="68593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10B1DD0-264A-47E3-A16A-C87AFA51E6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-258" y="0"/>
            <a:ext cx="12192000" cy="6858000"/>
          </a:xfrm>
          <a:prstGeom prst="rect">
            <a:avLst/>
          </a:prstGeom>
          <a:gradFill flip="none" rotWithShape="1">
            <a:gsLst>
              <a:gs pos="20000">
                <a:schemeClr val="tx2">
                  <a:alpha val="70000"/>
                </a:schemeClr>
              </a:gs>
              <a:gs pos="10000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6">
            <a:extLst>
              <a:ext uri="{FF2B5EF4-FFF2-40B4-BE49-F238E27FC236}">
                <a16:creationId xmlns:a16="http://schemas.microsoft.com/office/drawing/2014/main" id="{69C1BB7B-F21E-41A2-B30C-D8507B960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52858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3" name="Freeform 6">
            <a:extLst>
              <a:ext uri="{FF2B5EF4-FFF2-40B4-BE49-F238E27FC236}">
                <a16:creationId xmlns:a16="http://schemas.microsoft.com/office/drawing/2014/main" id="{DF6D7DDE-F8A1-4105-9729-F9EB5F81A3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FB38097-D302-9A17-B978-DB55354FD8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>
            <a:normAutofit/>
          </a:bodyPr>
          <a:lstStyle/>
          <a:p>
            <a:r>
              <a:rPr lang="es-ES">
                <a:solidFill>
                  <a:schemeClr val="bg2"/>
                </a:solidFill>
              </a:rPr>
              <a:t>TRANSFORMAR LOS DATOS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E6D6BF4-2661-38CD-B177-7C62F95EEE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/>
          <a:p>
            <a:endParaRPr lang="es-ES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2406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97E326-D1F4-4032-960C-883280F8F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94417"/>
            <a:ext cx="9601200" cy="1485900"/>
          </a:xfrm>
        </p:spPr>
        <p:txBody>
          <a:bodyPr rtlCol="0">
            <a:normAutofit/>
          </a:bodyPr>
          <a:lstStyle/>
          <a:p>
            <a:r>
              <a:rPr lang="es-ES" noProof="1">
                <a:solidFill>
                  <a:schemeClr val="tx1"/>
                </a:solidFill>
              </a:rPr>
              <a:t>Tabla casos por CCAA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2827852B-754E-4E39-8F0C-21B701269D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06528" y="1553497"/>
            <a:ext cx="7204153" cy="131752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s-ES" dirty="0">
                <a:latin typeface="Calibri" panose="020F0502020204030204" pitchFamily="34" charset="0"/>
                <a:cs typeface="Calibri" panose="020F0502020204030204" pitchFamily="34" charset="0"/>
              </a:rPr>
              <a:t>De esta tabla solo he mantenido la población de cada CCAA y he usado estos datos para saber la población en la tabla </a:t>
            </a:r>
            <a:r>
              <a:rPr lang="es-ES" dirty="0" err="1">
                <a:latin typeface="Calibri" panose="020F0502020204030204" pitchFamily="34" charset="0"/>
                <a:cs typeface="Calibri" panose="020F0502020204030204" pitchFamily="34" charset="0"/>
              </a:rPr>
              <a:t>estado_vacunación</a:t>
            </a:r>
            <a:r>
              <a:rPr lang="es-ES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0" indent="0">
              <a:buNone/>
            </a:pPr>
            <a:r>
              <a:rPr lang="es-ES" i="0" dirty="0">
                <a:latin typeface="Calibri" panose="020F0502020204030204" pitchFamily="34" charset="0"/>
                <a:cs typeface="Calibri" panose="020F0502020204030204" pitchFamily="34" charset="0"/>
              </a:rPr>
              <a:t>Tambi</a:t>
            </a:r>
            <a:r>
              <a:rPr lang="es-ES" dirty="0">
                <a:latin typeface="Calibri" panose="020F0502020204030204" pitchFamily="34" charset="0"/>
                <a:cs typeface="Calibri" panose="020F0502020204030204" pitchFamily="34" charset="0"/>
              </a:rPr>
              <a:t>én he usado esta tabla para crear relaciones con las demás con el campo de </a:t>
            </a:r>
            <a:r>
              <a:rPr lang="es-ES" dirty="0" err="1">
                <a:latin typeface="Calibri" panose="020F0502020204030204" pitchFamily="34" charset="0"/>
                <a:cs typeface="Calibri" panose="020F0502020204030204" pitchFamily="34" charset="0"/>
              </a:rPr>
              <a:t>ccaa</a:t>
            </a:r>
            <a:endParaRPr lang="es-ES" i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BA174AF5-08ED-5220-7200-2AA0F89935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1553497"/>
            <a:ext cx="2469094" cy="3254022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BF24F02B-8B34-4B19-4142-0A3AAF137C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7640" y="3283974"/>
            <a:ext cx="5776461" cy="3371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5454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97E326-D1F4-4032-960C-883280F8F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94417"/>
            <a:ext cx="9601200" cy="1485900"/>
          </a:xfrm>
        </p:spPr>
        <p:txBody>
          <a:bodyPr rtlCol="0">
            <a:normAutofit/>
          </a:bodyPr>
          <a:lstStyle/>
          <a:p>
            <a:r>
              <a:rPr lang="es-ES" noProof="1">
                <a:solidFill>
                  <a:schemeClr val="tx1"/>
                </a:solidFill>
              </a:rPr>
              <a:t>Tabla estado vacunación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A927B747-D790-CDF9-9172-1BFC1C1438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5176683"/>
            <a:ext cx="10070191" cy="345122"/>
          </a:xfrm>
          <a:prstGeom prst="rect">
            <a:avLst/>
          </a:prstGeom>
        </p:spPr>
      </p:pic>
      <p:sp>
        <p:nvSpPr>
          <p:cNvPr id="8" name="Marcador de contenido 5">
            <a:extLst>
              <a:ext uri="{FF2B5EF4-FFF2-40B4-BE49-F238E27FC236}">
                <a16:creationId xmlns:a16="http://schemas.microsoft.com/office/drawing/2014/main" id="{25E3DAD8-C5C5-E36E-385F-E3817117BB80}"/>
              </a:ext>
            </a:extLst>
          </p:cNvPr>
          <p:cNvSpPr txBox="1">
            <a:spLocks/>
          </p:cNvSpPr>
          <p:nvPr/>
        </p:nvSpPr>
        <p:spPr>
          <a:xfrm>
            <a:off x="1371600" y="1681317"/>
            <a:ext cx="10139082" cy="47022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>
                <a:latin typeface="Calibri" panose="020F0502020204030204" pitchFamily="34" charset="0"/>
                <a:cs typeface="Calibri" panose="020F0502020204030204" pitchFamily="34" charset="0"/>
              </a:rPr>
              <a:t>Eliminar columnas</a:t>
            </a:r>
          </a:p>
          <a:p>
            <a:pPr lvl="1"/>
            <a:r>
              <a:rPr lang="es-ES" i="0" dirty="0">
                <a:latin typeface="Calibri" panose="020F0502020204030204" pitchFamily="34" charset="0"/>
                <a:cs typeface="Calibri" panose="020F0502020204030204" pitchFamily="34" charset="0"/>
              </a:rPr>
              <a:t>Ultima fecha de actualización de datos</a:t>
            </a:r>
          </a:p>
          <a:p>
            <a:pPr lvl="1"/>
            <a:r>
              <a:rPr lang="es-ES" i="0" dirty="0" err="1">
                <a:latin typeface="Calibri" panose="020F0502020204030204" pitchFamily="34" charset="0"/>
                <a:cs typeface="Calibri" panose="020F0502020204030204" pitchFamily="34" charset="0"/>
              </a:rPr>
              <a:t>Source</a:t>
            </a:r>
            <a:r>
              <a:rPr lang="es-ES" i="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i="0" dirty="0" err="1">
                <a:latin typeface="Calibri" panose="020F0502020204030204" pitchFamily="34" charset="0"/>
                <a:cs typeface="Calibri" panose="020F0502020204030204" pitchFamily="34" charset="0"/>
              </a:rPr>
              <a:t>name</a:t>
            </a:r>
            <a:endParaRPr lang="es-ES" i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s-ES" i="0" dirty="0" err="1">
                <a:latin typeface="Calibri" panose="020F0502020204030204" pitchFamily="34" charset="0"/>
                <a:cs typeface="Calibri" panose="020F0502020204030204" pitchFamily="34" charset="0"/>
              </a:rPr>
              <a:t>Source</a:t>
            </a:r>
            <a:endParaRPr lang="es-ES" i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s-ES" i="0" dirty="0">
                <a:latin typeface="Calibri" panose="020F0502020204030204" pitchFamily="34" charset="0"/>
                <a:cs typeface="Calibri" panose="020F0502020204030204" pitchFamily="34" charset="0"/>
              </a:rPr>
              <a:t>Total dosis adicional</a:t>
            </a:r>
          </a:p>
          <a:p>
            <a:r>
              <a:rPr lang="es-ES" dirty="0">
                <a:latin typeface="Calibri" panose="020F0502020204030204" pitchFamily="34" charset="0"/>
                <a:cs typeface="Calibri" panose="020F0502020204030204" pitchFamily="34" charset="0"/>
              </a:rPr>
              <a:t>Fusionar: </a:t>
            </a:r>
          </a:p>
          <a:p>
            <a:pPr lvl="1"/>
            <a:r>
              <a:rPr lang="es-ES" i="0" dirty="0">
                <a:latin typeface="Calibri" panose="020F0502020204030204" pitchFamily="34" charset="0"/>
                <a:cs typeface="Calibri" panose="020F0502020204030204" pitchFamily="34" charset="0"/>
              </a:rPr>
              <a:t>Dosis administradas Pfizer + Dosis administradas Pfizer pediátrica.</a:t>
            </a:r>
          </a:p>
          <a:p>
            <a:r>
              <a:rPr lang="es-ES" i="0" dirty="0">
                <a:latin typeface="Calibri" panose="020F0502020204030204" pitchFamily="34" charset="0"/>
                <a:cs typeface="Calibri" panose="020F0502020204030204" pitchFamily="34" charset="0"/>
              </a:rPr>
              <a:t>He añadido columnas personalizadas con el porcentaje de personas vacunadas</a:t>
            </a:r>
          </a:p>
          <a:p>
            <a:endParaRPr lang="es-ES" i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63953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16254D-FDCA-7560-2F72-E78C76DED2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053" y="288558"/>
            <a:ext cx="9601200" cy="1485900"/>
          </a:xfrm>
        </p:spPr>
        <p:txBody>
          <a:bodyPr>
            <a:normAutofit fontScale="90000"/>
          </a:bodyPr>
          <a:lstStyle/>
          <a:p>
            <a:r>
              <a:rPr lang="es-ES" dirty="0"/>
              <a:t>Tabla estado vacunación</a:t>
            </a:r>
            <a:br>
              <a:rPr lang="es-ES" dirty="0"/>
            </a:br>
            <a:r>
              <a:rPr lang="es-ES" sz="3600" dirty="0"/>
              <a:t>Calcular dosis diarias a partir de total acumulado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5D21DBA-506C-BA6F-0523-DFBEA83BD6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6053" y="1528875"/>
            <a:ext cx="5153891" cy="1503767"/>
          </a:xfrm>
        </p:spPr>
        <p:txBody>
          <a:bodyPr>
            <a:normAutofit fontScale="92500" lnSpcReduction="10000"/>
          </a:bodyPr>
          <a:lstStyle/>
          <a:p>
            <a:r>
              <a:rPr lang="es-ES" dirty="0"/>
              <a:t>Añadir dos índices (uno que empieza por uno y otro por cero)</a:t>
            </a:r>
          </a:p>
          <a:p>
            <a:r>
              <a:rPr lang="es-ES" dirty="0"/>
              <a:t>Combinar</a:t>
            </a:r>
          </a:p>
          <a:p>
            <a:r>
              <a:rPr lang="es-ES" dirty="0"/>
              <a:t>Añadir columna personalizada:</a:t>
            </a:r>
          </a:p>
          <a:p>
            <a:endParaRPr lang="es-E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6475F96-A757-FE81-7B59-3B2F8C2157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7125" y="1557396"/>
            <a:ext cx="3687096" cy="2339451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E5EEF0F5-479B-1DF6-F469-CCD9403667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4173" y="3353410"/>
            <a:ext cx="3973961" cy="2597903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92CE7368-B36A-EBE0-49E9-6E3F8548C2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9438" y="4065570"/>
            <a:ext cx="4183743" cy="1173582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CD58D178-4113-763C-FFDE-0002456BBC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09438" y="5382278"/>
            <a:ext cx="2781541" cy="708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0806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8DBE8A-D1E4-4972-33D4-363ED9981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Tabla </a:t>
            </a:r>
            <a:r>
              <a:rPr lang="es-ES" dirty="0" err="1"/>
              <a:t>casos_provincia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3A2FF31-22BA-1436-AD10-6D6AF806A5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718209"/>
            <a:ext cx="9601200" cy="897172"/>
          </a:xfrm>
        </p:spPr>
        <p:txBody>
          <a:bodyPr>
            <a:normAutofit lnSpcReduction="10000"/>
          </a:bodyPr>
          <a:lstStyle/>
          <a:p>
            <a:r>
              <a:rPr lang="es-ES" dirty="0"/>
              <a:t>Como en esta tabla los datos sobre las pruebas tenían muchos nulos y al eliminarlos perdía mucha información de otras columnas decidí separar los datos en dos tablas, una para los casos y otra para las pruebas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DC33C8B7-BB41-2F17-6B3C-395188B20D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1483" y="2891000"/>
            <a:ext cx="5422491" cy="2270957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E8E042E6-4FB3-3BE2-B9F0-79F3982125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2230" y="5416900"/>
            <a:ext cx="3741744" cy="723963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6189B786-76E7-9314-4356-49122FD3B2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6942" y="5416900"/>
            <a:ext cx="464576" cy="728746"/>
          </a:xfrm>
          <a:prstGeom prst="rect">
            <a:avLst/>
          </a:prstGeom>
        </p:spPr>
      </p:pic>
      <p:sp>
        <p:nvSpPr>
          <p:cNvPr id="12" name="Marcador de contenido 2">
            <a:extLst>
              <a:ext uri="{FF2B5EF4-FFF2-40B4-BE49-F238E27FC236}">
                <a16:creationId xmlns:a16="http://schemas.microsoft.com/office/drawing/2014/main" id="{B4393F1B-21A3-A572-38A9-BFC8B5FF1F78}"/>
              </a:ext>
            </a:extLst>
          </p:cNvPr>
          <p:cNvSpPr txBox="1">
            <a:spLocks/>
          </p:cNvSpPr>
          <p:nvPr/>
        </p:nvSpPr>
        <p:spPr>
          <a:xfrm>
            <a:off x="1371600" y="3196757"/>
            <a:ext cx="4075471" cy="30958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En la tabla de las pruebas he calculado el total acumulado de cada tipo de prueba utilizando las medidas rápidas.</a:t>
            </a:r>
          </a:p>
        </p:txBody>
      </p:sp>
    </p:spTree>
    <p:extLst>
      <p:ext uri="{BB962C8B-B14F-4D97-AF65-F5344CB8AC3E}">
        <p14:creationId xmlns:p14="http://schemas.microsoft.com/office/powerpoint/2010/main" val="1311333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8DBE8A-D1E4-4972-33D4-363ED9981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Tabla </a:t>
            </a:r>
            <a:r>
              <a:rPr lang="es-ES" dirty="0" err="1"/>
              <a:t>casos_provincia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3A2FF31-22BA-1436-AD10-6D6AF806A5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718209"/>
            <a:ext cx="9601200" cy="897172"/>
          </a:xfrm>
        </p:spPr>
        <p:txBody>
          <a:bodyPr>
            <a:normAutofit lnSpcReduction="10000"/>
          </a:bodyPr>
          <a:lstStyle/>
          <a:p>
            <a:r>
              <a:rPr lang="es-ES" dirty="0"/>
              <a:t>Como en esta tabla los datos sobre las pruebas tenían muchos nulos y al eliminarlos perdía mucha información de otras columnas decidí separar los datos en dos tablas, una para los casos y otra para las pruebas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DC33C8B7-BB41-2F17-6B3C-395188B20D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1483" y="2891000"/>
            <a:ext cx="5422491" cy="2270957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E8E042E6-4FB3-3BE2-B9F0-79F3982125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2230" y="5416900"/>
            <a:ext cx="3741744" cy="723963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6189B786-76E7-9314-4356-49122FD3B2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6942" y="5416900"/>
            <a:ext cx="464576" cy="728746"/>
          </a:xfrm>
          <a:prstGeom prst="rect">
            <a:avLst/>
          </a:prstGeom>
        </p:spPr>
      </p:pic>
      <p:sp>
        <p:nvSpPr>
          <p:cNvPr id="12" name="Marcador de contenido 2">
            <a:extLst>
              <a:ext uri="{FF2B5EF4-FFF2-40B4-BE49-F238E27FC236}">
                <a16:creationId xmlns:a16="http://schemas.microsoft.com/office/drawing/2014/main" id="{B4393F1B-21A3-A572-38A9-BFC8B5FF1F78}"/>
              </a:ext>
            </a:extLst>
          </p:cNvPr>
          <p:cNvSpPr txBox="1">
            <a:spLocks/>
          </p:cNvSpPr>
          <p:nvPr/>
        </p:nvSpPr>
        <p:spPr>
          <a:xfrm>
            <a:off x="1371600" y="3196757"/>
            <a:ext cx="4075471" cy="30958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En la tabla de las pruebas he calculado el total acumulado de cada tipo de prueba utilizando las medidas rápidas.</a:t>
            </a:r>
          </a:p>
        </p:txBody>
      </p:sp>
    </p:spTree>
    <p:extLst>
      <p:ext uri="{BB962C8B-B14F-4D97-AF65-F5344CB8AC3E}">
        <p14:creationId xmlns:p14="http://schemas.microsoft.com/office/powerpoint/2010/main" val="42775497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8DBE8A-D1E4-4972-33D4-363ED9981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Tabla </a:t>
            </a:r>
            <a:r>
              <a:rPr lang="es-ES" dirty="0" err="1"/>
              <a:t>casos_provincia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3A2FF31-22BA-1436-AD10-6D6AF806A5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718209"/>
            <a:ext cx="9601200" cy="897172"/>
          </a:xfrm>
        </p:spPr>
        <p:txBody>
          <a:bodyPr>
            <a:normAutofit lnSpcReduction="10000"/>
          </a:bodyPr>
          <a:lstStyle/>
          <a:p>
            <a:r>
              <a:rPr lang="es-ES" dirty="0"/>
              <a:t>Al intentar representar en el mapa las provincias representaba algunas fuera de España, para solucionar esto cree una nueva columna concatenando el nombre de la CCAA con el de la provincia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446F533-96C6-4DE6-AEBB-BB954D6E52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3709" y="2710975"/>
            <a:ext cx="5348941" cy="196652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3CCDA06E-8CF1-DB06-AD45-F16FFABF37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0940" y="2710975"/>
            <a:ext cx="434378" cy="579170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FD4BF934-37EA-A335-FBB0-DB9491EB13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1041" y="2697242"/>
            <a:ext cx="1286183" cy="549651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8E422DC1-1E88-182E-5F8A-F370DD183C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24077" y="3517255"/>
            <a:ext cx="3383120" cy="2423370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AB6F81CB-045A-7095-076E-0285AA099E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68129" y="3517255"/>
            <a:ext cx="3170195" cy="2423370"/>
          </a:xfrm>
          <a:prstGeom prst="rect">
            <a:avLst/>
          </a:prstGeom>
        </p:spPr>
      </p:pic>
      <p:sp>
        <p:nvSpPr>
          <p:cNvPr id="18" name="Flecha: a la derecha 17">
            <a:extLst>
              <a:ext uri="{FF2B5EF4-FFF2-40B4-BE49-F238E27FC236}">
                <a16:creationId xmlns:a16="http://schemas.microsoft.com/office/drawing/2014/main" id="{FA39BDC6-35D4-C596-BD5B-B1662AB22D47}"/>
              </a:ext>
            </a:extLst>
          </p:cNvPr>
          <p:cNvSpPr/>
          <p:nvPr/>
        </p:nvSpPr>
        <p:spPr>
          <a:xfrm>
            <a:off x="5338916" y="4242620"/>
            <a:ext cx="1632155" cy="85049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622009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BD3389-5D91-D0F7-366B-DDEC805855F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/>
              <a:t>CREACIÓN DEL DASHBOARD</a:t>
            </a:r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2E0C2A23-7E13-9E82-635D-7B29687596E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56046271"/>
      </p:ext>
    </p:extLst>
  </p:cSld>
  <p:clrMapOvr>
    <a:masterClrMapping/>
  </p:clrMapOvr>
</p:sld>
</file>

<file path=ppt/theme/theme1.xml><?xml version="1.0" encoding="utf-8"?>
<a:theme xmlns:a="http://schemas.openxmlformats.org/drawingml/2006/main" name="Recorte">
  <a:themeElements>
    <a:clrScheme name="Personalizado 3">
      <a:dk1>
        <a:srgbClr val="F2F2F2"/>
      </a:dk1>
      <a:lt1>
        <a:srgbClr val="3C3C3C"/>
      </a:lt1>
      <a:dk2>
        <a:srgbClr val="F2F2F2"/>
      </a:dk2>
      <a:lt2>
        <a:srgbClr val="3A3A3A"/>
      </a:lt2>
      <a:accent1>
        <a:srgbClr val="262626"/>
      </a:accent1>
      <a:accent2>
        <a:srgbClr val="F2F2F2"/>
      </a:accent2>
      <a:accent3>
        <a:srgbClr val="F28943"/>
      </a:accent3>
      <a:accent4>
        <a:srgbClr val="0070C0"/>
      </a:accent4>
      <a:accent5>
        <a:srgbClr val="FFC000"/>
      </a:accent5>
      <a:accent6>
        <a:srgbClr val="F28943"/>
      </a:accent6>
      <a:hlink>
        <a:srgbClr val="0070C0"/>
      </a:hlink>
      <a:folHlink>
        <a:srgbClr val="0070C0"/>
      </a:folHlink>
    </a:clrScheme>
    <a:fontScheme name="Recorte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Recort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FD9A38F-9A2C-42E5-9013-4C4B1FFCB4F6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8C45FB24-BEC6-4D44-888B-84AEBBA2DC0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7ECF6D8-9EA4-45A1-AFEB-B7C326AF085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10959</TotalTime>
  <Words>353</Words>
  <Application>Microsoft Office PowerPoint</Application>
  <PresentationFormat>Panorámica</PresentationFormat>
  <Paragraphs>47</Paragraphs>
  <Slides>19</Slides>
  <Notes>4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19</vt:i4>
      </vt:variant>
    </vt:vector>
  </HeadingPairs>
  <TitlesOfParts>
    <vt:vector size="22" baseType="lpstr">
      <vt:lpstr>Calibri</vt:lpstr>
      <vt:lpstr>Franklin Gothic Book</vt:lpstr>
      <vt:lpstr>Recorte</vt:lpstr>
      <vt:lpstr>CREACIÓN DE UN CUADRO DE MANDO CON POWER BI</vt:lpstr>
      <vt:lpstr>TRANSFORMAR LOS DATOS</vt:lpstr>
      <vt:lpstr>Tabla casos por CCAA</vt:lpstr>
      <vt:lpstr>Tabla estado vacunación</vt:lpstr>
      <vt:lpstr>Tabla estado vacunación Calcular dosis diarias a partir de total acumulado</vt:lpstr>
      <vt:lpstr>Tabla casos_provincia</vt:lpstr>
      <vt:lpstr>Tabla casos_provincia</vt:lpstr>
      <vt:lpstr>Tabla casos_provincia</vt:lpstr>
      <vt:lpstr>CREACIÓN DEL DASHBOARD</vt:lpstr>
      <vt:lpstr>Barra superior</vt:lpstr>
      <vt:lpstr>Crear gráficos</vt:lpstr>
      <vt:lpstr>Segmentación de datos</vt:lpstr>
      <vt:lpstr>Resultado del dashboard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CREACIÓN DE UN CUADRO DE MANDO CON EXCEL</dc:title>
  <dc:creator>Marta Jiménez Pacheco</dc:creator>
  <cp:lastModifiedBy>Marta Jiménez Pacheco</cp:lastModifiedBy>
  <cp:revision>10</cp:revision>
  <dcterms:created xsi:type="dcterms:W3CDTF">2022-11-11T17:21:54Z</dcterms:created>
  <dcterms:modified xsi:type="dcterms:W3CDTF">2022-12-17T17:50:14Z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